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0" r:id="rId1"/>
    <p:sldMasterId id="2147483727" r:id="rId2"/>
    <p:sldMasterId id="2147483714" r:id="rId3"/>
    <p:sldMasterId id="2147483715" r:id="rId4"/>
    <p:sldMasterId id="2147483738" r:id="rId5"/>
  </p:sldMasterIdLst>
  <p:notesMasterIdLst>
    <p:notesMasterId r:id="rId13"/>
  </p:notesMasterIdLst>
  <p:handoutMasterIdLst>
    <p:handoutMasterId r:id="rId14"/>
  </p:handoutMasterIdLst>
  <p:sldIdLst>
    <p:sldId id="815" r:id="rId6"/>
    <p:sldId id="837" r:id="rId7"/>
    <p:sldId id="889" r:id="rId8"/>
    <p:sldId id="890" r:id="rId9"/>
    <p:sldId id="891" r:id="rId10"/>
    <p:sldId id="892" r:id="rId11"/>
    <p:sldId id="888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bbie Alford" initials="DA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25C"/>
    <a:srgbClr val="66FF33"/>
    <a:srgbClr val="0F6292"/>
    <a:srgbClr val="7B858E"/>
    <a:srgbClr val="FF3300"/>
    <a:srgbClr val="FF0000"/>
    <a:srgbClr val="4D7634"/>
    <a:srgbClr val="002D55"/>
    <a:srgbClr val="00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4" autoAdjust="0"/>
    <p:restoredTop sz="92287" autoAdjust="0"/>
  </p:normalViewPr>
  <p:slideViewPr>
    <p:cSldViewPr>
      <p:cViewPr varScale="1">
        <p:scale>
          <a:sx n="101" d="100"/>
          <a:sy n="101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784" y="-8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09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t" anchorCtr="0" compatLnSpc="1">
            <a:prstTxWarp prst="textNoShape">
              <a:avLst/>
            </a:prstTxWarp>
          </a:bodyPr>
          <a:lstStyle>
            <a:lvl1pPr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903" y="1"/>
            <a:ext cx="297209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t" anchorCtr="0" compatLnSpc="1">
            <a:prstTxWarp prst="textNoShape">
              <a:avLst/>
            </a:prstTxWarp>
          </a:bodyPr>
          <a:lstStyle>
            <a:lvl1pPr algn="r"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5"/>
            <a:ext cx="297209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b" anchorCtr="0" compatLnSpc="1">
            <a:prstTxWarp prst="textNoShape">
              <a:avLst/>
            </a:prstTxWarp>
          </a:bodyPr>
          <a:lstStyle>
            <a:lvl1pPr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903" y="8832195"/>
            <a:ext cx="297209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b" anchorCtr="0" compatLnSpc="1">
            <a:prstTxWarp prst="textNoShape">
              <a:avLst/>
            </a:prstTxWarp>
          </a:bodyPr>
          <a:lstStyle>
            <a:lvl1pPr algn="r"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E70340A-0A43-4C81-8264-5EAB7D025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93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3820" cy="47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t" anchorCtr="0" compatLnSpc="1">
            <a:prstTxWarp prst="textNoShape">
              <a:avLst/>
            </a:prstTxWarp>
          </a:bodyPr>
          <a:lstStyle>
            <a:lvl1pPr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298" y="0"/>
            <a:ext cx="2943820" cy="47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t" anchorCtr="0" compatLnSpc="1">
            <a:prstTxWarp prst="textNoShape">
              <a:avLst/>
            </a:prstTxWarp>
          </a:bodyPr>
          <a:lstStyle>
            <a:lvl1pPr algn="r"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708025"/>
            <a:ext cx="4621212" cy="3467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551" y="4411486"/>
            <a:ext cx="5076527" cy="417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2972"/>
            <a:ext cx="2943820" cy="47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b" anchorCtr="0" compatLnSpc="1">
            <a:prstTxWarp prst="textNoShape">
              <a:avLst/>
            </a:prstTxWarp>
          </a:bodyPr>
          <a:lstStyle>
            <a:lvl1pPr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298" y="8822972"/>
            <a:ext cx="2943820" cy="47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9" tIns="45885" rIns="91769" bIns="45885" numCol="1" anchor="b" anchorCtr="0" compatLnSpc="1">
            <a:prstTxWarp prst="textNoShape">
              <a:avLst/>
            </a:prstTxWarp>
          </a:bodyPr>
          <a:lstStyle>
            <a:lvl1pPr algn="r" defTabSz="917122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F181ACDA-F311-45F5-8023-FA9870D4E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10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24606B-2E69-4212-85D0-8F33DA08BAF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99298" y="8822972"/>
            <a:ext cx="2943820" cy="47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69" tIns="45885" rIns="91769" bIns="45885" anchor="b"/>
          <a:lstStyle/>
          <a:p>
            <a:pPr algn="r" defTabSz="917122" eaLnBrk="1" hangingPunct="1"/>
            <a:fld id="{7AA221D4-BD59-4BE2-82CB-6D9BC09115DA}" type="slidenum">
              <a:rPr lang="en-US" sz="1200" b="1">
                <a:solidFill>
                  <a:prstClr val="black"/>
                </a:solidFill>
                <a:latin typeface="Times New Roman" pitchFamily="18" charset="0"/>
              </a:rPr>
              <a:pPr algn="r" defTabSz="917122" eaLnBrk="1" hangingPunct="1"/>
              <a:t>1</a:t>
            </a:fld>
            <a:endParaRPr lang="en-US" sz="12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101D5-42FD-4B64-A36F-ABFF793EBE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© 2011 Sologic. All Rights Reserved.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7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36EF8-502D-4251-BD6A-CEE6A4963E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© 2011 Sologic. All Rights Reserved.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56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9F37EC-31FF-448C-BCEC-9CBAB91AE72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© 2011 Sologic. All Rights Reserved.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0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00800"/>
            <a:ext cx="3810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36EF8-502D-4251-BD6A-CEE6A4963ED5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438400" y="6400800"/>
            <a:ext cx="4343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2011 Sologic.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686800" y="6400800"/>
            <a:ext cx="3810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69F37EC-31FF-448C-BCEC-9CBAB91AE7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38400" y="6400800"/>
            <a:ext cx="43434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Copyright © 2011 Sologic.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 userDrawn="1"/>
        </p:nvSpPr>
        <p:spPr>
          <a:xfrm>
            <a:off x="457200" y="2133601"/>
            <a:ext cx="8229600" cy="39624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effectLst/>
              </a:defRPr>
            </a:lvl1pPr>
            <a:lvl2pPr>
              <a:buClr>
                <a:schemeClr val="accent1"/>
              </a:buClr>
              <a:defRPr>
                <a:effectLst/>
              </a:defRPr>
            </a:lvl2pPr>
            <a:lvl3pPr>
              <a:buClr>
                <a:schemeClr val="bg1"/>
              </a:buClr>
              <a:defRPr>
                <a:effectLst/>
              </a:defRPr>
            </a:lvl3pPr>
            <a:lvl4pPr>
              <a:buClr>
                <a:schemeClr val="accent1"/>
              </a:buClr>
              <a:defRPr>
                <a:effectLst/>
              </a:defRPr>
            </a:lvl4pPr>
            <a:lvl5pPr>
              <a:buClr>
                <a:schemeClr val="bg1"/>
              </a:buClr>
              <a:defRPr>
                <a:effectLst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177165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Fifth level</a:t>
            </a:r>
          </a:p>
        </p:txBody>
      </p:sp>
      <p:sp>
        <p:nvSpPr>
          <p:cNvPr id="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1219200"/>
            <a:ext cx="8229600" cy="57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3"/>
          <p:cNvSpPr txBox="1">
            <a:spLocks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00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3"/>
          <p:cNvSpPr txBox="1">
            <a:spLocks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9F37EC-31FF-448C-BCEC-9CBAB91AE72E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Rectangle 14"/>
          <p:cNvSpPr txBox="1">
            <a:spLocks noChangeArrowheads="1"/>
          </p:cNvSpPr>
          <p:nvPr userDrawn="1"/>
        </p:nvSpPr>
        <p:spPr bwMode="auto">
          <a:xfrm>
            <a:off x="0" y="66294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Copyright © 2011 Sologic, LLC. All Rights Reserved.</a:t>
            </a:r>
          </a:p>
        </p:txBody>
      </p:sp>
      <p:sp>
        <p:nvSpPr>
          <p:cNvPr id="14" name="Rectangle 3"/>
          <p:cNvSpPr txBox="1">
            <a:spLocks noChangeArrowheads="1"/>
          </p:cNvSpPr>
          <p:nvPr userDrawn="1"/>
        </p:nvSpPr>
        <p:spPr bwMode="auto">
          <a:xfrm>
            <a:off x="8763000" y="6674126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9F37EC-31FF-448C-BCEC-9CBAB91AE72E}" type="slidenum">
              <a:rPr kumimoji="0" lang="en-US" sz="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Rectangle 14"/>
          <p:cNvSpPr txBox="1">
            <a:spLocks noChangeArrowheads="1"/>
          </p:cNvSpPr>
          <p:nvPr userDrawn="1"/>
        </p:nvSpPr>
        <p:spPr bwMode="auto">
          <a:xfrm>
            <a:off x="-228600" y="6674126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algn="l">
              <a:defRPr/>
            </a:pPr>
            <a:r>
              <a:rPr lang="en-US" sz="600" dirty="0">
                <a:solidFill>
                  <a:srgbClr val="000000"/>
                </a:solidFill>
              </a:rPr>
              <a:t>Copyright © 2011 Sologic, LLC. All Rights Reserved.</a:t>
            </a:r>
          </a:p>
        </p:txBody>
      </p:sp>
      <p:cxnSp>
        <p:nvCxnSpPr>
          <p:cNvPr id="16" name="Straight Connector 15"/>
          <p:cNvCxnSpPr/>
          <p:nvPr userDrawn="1"/>
        </p:nvCxnSpPr>
        <p:spPr bwMode="auto">
          <a:xfrm>
            <a:off x="-12700" y="670401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00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Sologic_RGB_S_hir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76200"/>
            <a:ext cx="1675235" cy="457200"/>
          </a:xfrm>
          <a:prstGeom prst="rect">
            <a:avLst/>
          </a:prstGeom>
        </p:spPr>
      </p:pic>
      <p:sp>
        <p:nvSpPr>
          <p:cNvPr id="8" name="Round Diagonal Corner Rectangle 7"/>
          <p:cNvSpPr/>
          <p:nvPr userDrawn="1"/>
        </p:nvSpPr>
        <p:spPr bwMode="auto">
          <a:xfrm flipH="1">
            <a:off x="1828800" y="381000"/>
            <a:ext cx="7239000" cy="76200"/>
          </a:xfrm>
          <a:prstGeom prst="round2Diag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 Diagonal Corner Rectangle 9"/>
          <p:cNvSpPr/>
          <p:nvPr userDrawn="1"/>
        </p:nvSpPr>
        <p:spPr bwMode="auto">
          <a:xfrm rot="10800000" flipH="1">
            <a:off x="1828800" y="152399"/>
            <a:ext cx="7239000" cy="228599"/>
          </a:xfrm>
          <a:prstGeom prst="round2DiagRect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9F37EC-31FF-448C-BCEC-9CBAB91AE72E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Rectangle 14"/>
          <p:cNvSpPr txBox="1">
            <a:spLocks noChangeArrowheads="1"/>
          </p:cNvSpPr>
          <p:nvPr userDrawn="1"/>
        </p:nvSpPr>
        <p:spPr bwMode="auto">
          <a:xfrm>
            <a:off x="0" y="66294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srgbClr val="000000"/>
                </a:solidFill>
              </a:rPr>
              <a:t>Copyright © 2011 Sologic, LLC. All Rights Reserved.</a:t>
            </a:r>
          </a:p>
        </p:txBody>
      </p:sp>
      <p:cxnSp>
        <p:nvCxnSpPr>
          <p:cNvPr id="13" name="Straight Connector 12"/>
          <p:cNvCxnSpPr/>
          <p:nvPr userDrawn="1"/>
        </p:nvCxnSpPr>
        <p:spPr bwMode="auto">
          <a:xfrm>
            <a:off x="0" y="662781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590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Sologic_RGB_S_hires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200" y="76200"/>
            <a:ext cx="1675235" cy="457200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 bwMode="auto">
          <a:xfrm flipH="1">
            <a:off x="1828800" y="381000"/>
            <a:ext cx="7239000" cy="76200"/>
          </a:xfrm>
          <a:prstGeom prst="round2Diag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ound Diagonal Corner Rectangle 17"/>
          <p:cNvSpPr/>
          <p:nvPr userDrawn="1"/>
        </p:nvSpPr>
        <p:spPr bwMode="auto">
          <a:xfrm rot="10800000" flipH="1">
            <a:off x="1828800" y="152399"/>
            <a:ext cx="7239000" cy="228599"/>
          </a:xfrm>
          <a:prstGeom prst="round2DiagRect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9F37EC-31FF-448C-BCEC-9CBAB91AE72E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" name="Rectangle 14"/>
          <p:cNvSpPr txBox="1">
            <a:spLocks noChangeArrowheads="1"/>
          </p:cNvSpPr>
          <p:nvPr userDrawn="1"/>
        </p:nvSpPr>
        <p:spPr bwMode="auto">
          <a:xfrm>
            <a:off x="0" y="66294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Copyright © 2011 Sologic, LLC. All Rights Reserved.</a:t>
            </a:r>
          </a:p>
        </p:txBody>
      </p:sp>
      <p:cxnSp>
        <p:nvCxnSpPr>
          <p:cNvPr id="21" name="Straight Connector 20"/>
          <p:cNvCxnSpPr/>
          <p:nvPr userDrawn="1"/>
        </p:nvCxnSpPr>
        <p:spPr bwMode="auto">
          <a:xfrm>
            <a:off x="0" y="662781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8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24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20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ologic_RGB_S_hir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6200" y="76200"/>
            <a:ext cx="1675235" cy="457200"/>
          </a:xfrm>
          <a:prstGeom prst="rect">
            <a:avLst/>
          </a:prstGeom>
        </p:spPr>
      </p:pic>
      <p:sp>
        <p:nvSpPr>
          <p:cNvPr id="9" name="Round Diagonal Corner Rectangle 8"/>
          <p:cNvSpPr/>
          <p:nvPr userDrawn="1"/>
        </p:nvSpPr>
        <p:spPr bwMode="auto">
          <a:xfrm flipH="1">
            <a:off x="1828800" y="381000"/>
            <a:ext cx="7239000" cy="76200"/>
          </a:xfrm>
          <a:prstGeom prst="round2Diag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 rot="10800000">
            <a:off x="8669791" y="6400797"/>
            <a:ext cx="398009" cy="31749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ound Diagonal Corner Rectangle 13"/>
          <p:cNvSpPr/>
          <p:nvPr userDrawn="1"/>
        </p:nvSpPr>
        <p:spPr bwMode="auto">
          <a:xfrm rot="10800000" flipH="1">
            <a:off x="1828800" y="152399"/>
            <a:ext cx="7239000" cy="228599"/>
          </a:xfrm>
          <a:prstGeom prst="round2DiagRect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9F37EC-31FF-448C-BCEC-9CBAB91AE72E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Rectangle 14"/>
          <p:cNvSpPr txBox="1">
            <a:spLocks noChangeArrowheads="1"/>
          </p:cNvSpPr>
          <p:nvPr userDrawn="1"/>
        </p:nvSpPr>
        <p:spPr bwMode="auto">
          <a:xfrm>
            <a:off x="0" y="66294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Copyright © 2011 Sologic, LLC. All Rights Reserved.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662781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29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3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8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24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20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logic_RGB_S_hir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76200"/>
            <a:ext cx="1675235" cy="4572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 userDrawn="1"/>
        </p:nvSpPr>
        <p:spPr bwMode="auto">
          <a:xfrm flipH="1">
            <a:off x="1828800" y="381000"/>
            <a:ext cx="7239000" cy="76200"/>
          </a:xfrm>
          <a:prstGeom prst="round2Diag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 rot="10800000">
            <a:off x="8669791" y="6400797"/>
            <a:ext cx="398009" cy="31749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 Diagonal Corner Rectangle 6"/>
          <p:cNvSpPr/>
          <p:nvPr userDrawn="1"/>
        </p:nvSpPr>
        <p:spPr bwMode="auto">
          <a:xfrm rot="10800000" flipH="1">
            <a:off x="1828800" y="152399"/>
            <a:ext cx="7239000" cy="228599"/>
          </a:xfrm>
          <a:prstGeom prst="round2DiagRect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9F37EC-31FF-448C-BCEC-9CBAB91AE72E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14"/>
          <p:cNvSpPr txBox="1">
            <a:spLocks noChangeArrowheads="1"/>
          </p:cNvSpPr>
          <p:nvPr userDrawn="1"/>
        </p:nvSpPr>
        <p:spPr bwMode="auto">
          <a:xfrm>
            <a:off x="0" y="66294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Copyright © 2011 Sologic, LLC. All Rights Reserved.</a:t>
            </a: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662781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dk2" tx1="lt1" bg2="dk1" tx2="lt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3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8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24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20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AF088-E7DB-45B6-8746-E51187EECCB5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C29AA-9150-4E57-A0B8-C102D80E3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ologic_RGB_S_hires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228600" y="228600"/>
            <a:ext cx="2792059" cy="762000"/>
          </a:xfrm>
          <a:prstGeom prst="rect">
            <a:avLst/>
          </a:prstGeom>
        </p:spPr>
      </p:pic>
      <p:sp>
        <p:nvSpPr>
          <p:cNvPr id="1556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66294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69F37EC-31FF-448C-BCEC-9CBAB91AE72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56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1447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556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294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l" eaLnBrk="1" hangingPunct="1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© 2011 Sologic. All Rights Reserved.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ound Diagonal Corner Rectangle 10"/>
          <p:cNvSpPr/>
          <p:nvPr userDrawn="1"/>
        </p:nvSpPr>
        <p:spPr bwMode="auto">
          <a:xfrm flipH="1">
            <a:off x="3276574" y="685800"/>
            <a:ext cx="5791226" cy="76200"/>
          </a:xfrm>
          <a:prstGeom prst="round2Diag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ound Diagonal Corner Rectangle 11"/>
          <p:cNvSpPr/>
          <p:nvPr userDrawn="1"/>
        </p:nvSpPr>
        <p:spPr bwMode="auto">
          <a:xfrm rot="10800000" flipH="1">
            <a:off x="3276600" y="304800"/>
            <a:ext cx="5791200" cy="380996"/>
          </a:xfrm>
          <a:prstGeom prst="round2DiagRect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2673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8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24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20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A5421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§"/>
        <a:defRPr sz="1600">
          <a:solidFill>
            <a:srgbClr val="002D55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ogic.com/rca-products-services/charting-software" TargetMode="External"/><Relationship Id="rId2" Type="http://schemas.openxmlformats.org/officeDocument/2006/relationships/hyperlink" Target="mailto:jon.boisoneau@sologic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ologic.com/video/enterprise-root-cause-analysis-software" TargetMode="External"/><Relationship Id="rId5" Type="http://schemas.openxmlformats.org/officeDocument/2006/relationships/hyperlink" Target="http://www.sologic.com/rca-products-services/charting-software/causelink-enterprise" TargetMode="External"/><Relationship Id="rId4" Type="http://schemas.openxmlformats.org/officeDocument/2006/relationships/hyperlink" Target="http://www.sologic.com/video/root-cause-analysis-software-cause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Causelink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Enterprise RCA Software</a:t>
            </a:r>
            <a:b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Introduction</a:t>
            </a:r>
          </a:p>
        </p:txBody>
      </p:sp>
      <p:pic>
        <p:nvPicPr>
          <p:cNvPr id="1026" name="Picture 2" descr="C:\Users\JonB\Desktop\SOLOGIC\_Company\Webinars\img\chart-green-caus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2514600"/>
            <a:ext cx="5429250" cy="265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0B40592-370A-4C43-A3FB-C9FEFBFACE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581" y="5793326"/>
            <a:ext cx="2926387" cy="54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06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Roles and capabilities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RCA view permissions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Types and groups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RCA actions</a:t>
            </a:r>
          </a:p>
        </p:txBody>
      </p:sp>
    </p:spTree>
    <p:extLst>
      <p:ext uri="{BB962C8B-B14F-4D97-AF65-F5344CB8AC3E}">
        <p14:creationId xmlns:p14="http://schemas.microsoft.com/office/powerpoint/2010/main" val="2427532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Roles and Capabilities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867282"/>
              </p:ext>
            </p:extLst>
          </p:nvPr>
        </p:nvGraphicFramePr>
        <p:xfrm>
          <a:off x="685800" y="1371600"/>
          <a:ext cx="8077200" cy="5029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0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Analyst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Manager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Admin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IT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Delete People accounts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Create and update People accounts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View all User and People accounts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Create, edit, delete Analyst accounts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Create, edit, delete Manager accounts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Create, edit, delete Admin and IT accounts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Edit all RCAs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View all RCAs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Only view certain* RCAs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Only edit certain* RCAs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Create new RCAs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Delete RCAs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Run reports across all RCAs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Ignore common cause terms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Access to administration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91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Access to system settings 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  (timeout, map, email, authentication)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3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* Permissions defined for each RCA record by group or specific user accounts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08" marR="9508" marT="9508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659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RCA View 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Manager, Administrator, and IT roles can view all RCAs in the system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View permissions for users with the Analyst role are set on the RCA Overview page of each record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View permissions can be defined as visible to all users, visible to specific groups, and/or visible to specific users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3733800"/>
            <a:ext cx="41529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568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Types and Groups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00828"/>
              </p:ext>
            </p:extLst>
          </p:nvPr>
        </p:nvGraphicFramePr>
        <p:xfrm>
          <a:off x="1143001" y="1676401"/>
          <a:ext cx="6705599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1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Types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Groups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  Options controlled in Administration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  RCAs tagged as one or more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  Impacts search filters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  Impacts report filters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  Can be associated to users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  Can control RCA view permissions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17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Three types of actions can be generated from an RCA record.  All actions are tracked in the system and periodically emailed to assignees.</a:t>
            </a:r>
            <a:b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Workflow Actions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A user will be assigned to the currently open workflow step.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Solution-related Actions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Once a solution is approved, it is assigned to a user and tracked as an action.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Custom Actions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Enter custom actions and assign them to users on the RCA Report &gt; Actions page.</a:t>
            </a:r>
          </a:p>
        </p:txBody>
      </p:sp>
    </p:spTree>
    <p:extLst>
      <p:ext uri="{BB962C8B-B14F-4D97-AF65-F5344CB8AC3E}">
        <p14:creationId xmlns:p14="http://schemas.microsoft.com/office/powerpoint/2010/main" val="272390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3"/>
                </a:solidFill>
              </a:rPr>
              <a:t>Sologic</a:t>
            </a:r>
            <a:r>
              <a:rPr lang="en-US" dirty="0">
                <a:solidFill>
                  <a:schemeClr val="accent3"/>
                </a:solidFill>
              </a:rPr>
              <a:t> Contacts and Information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524000"/>
            <a:ext cx="807720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</a:t>
            </a:r>
          </a:p>
          <a:p>
            <a:pPr fontAlgn="auto">
              <a:spcAft>
                <a:spcPts val="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Jon Boisoneau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Product Manager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More Information</a:t>
            </a:r>
          </a:p>
          <a:p>
            <a:pPr fontAlgn="auto">
              <a:spcAft>
                <a:spcPts val="0"/>
              </a:spcAft>
            </a:pP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Causelink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 Desktop Page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(description, trial download, system requirements)</a:t>
            </a:r>
          </a:p>
          <a:p>
            <a:pPr fontAlgn="auto">
              <a:spcAft>
                <a:spcPts val="0"/>
              </a:spcAft>
            </a:pP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Causelink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 Desktop Video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Causelink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 Enterprise Page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(description, system requirements, demo request form)</a:t>
            </a:r>
          </a:p>
          <a:p>
            <a:pPr fontAlgn="auto">
              <a:spcAft>
                <a:spcPts val="0"/>
              </a:spcAft>
            </a:pP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Causelink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 Enterprise Video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Char char="-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195006"/>
      </p:ext>
    </p:extLst>
  </p:cSld>
  <p:clrMapOvr>
    <a:masterClrMapping/>
  </p:clrMapOvr>
</p:sld>
</file>

<file path=ppt/theme/theme1.xml><?xml version="1.0" encoding="utf-8"?>
<a:theme xmlns:a="http://schemas.openxmlformats.org/drawingml/2006/main" name="2_Cover Master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C2CD23"/>
      </a:accent1>
      <a:accent2>
        <a:srgbClr val="5C6F7B"/>
      </a:accent2>
      <a:accent3>
        <a:srgbClr val="0F6292"/>
      </a:accent3>
      <a:accent4>
        <a:srgbClr val="F9E17B"/>
      </a:accent4>
      <a:accent5>
        <a:srgbClr val="A5A5A5"/>
      </a:accent5>
      <a:accent6>
        <a:srgbClr val="DFE775"/>
      </a:accent6>
      <a:hlink>
        <a:srgbClr val="C2CD23"/>
      </a:hlink>
      <a:folHlink>
        <a:srgbClr val="5C6F7B"/>
      </a:folHlink>
    </a:clrScheme>
    <a:fontScheme name="Str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inside page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C2CD23"/>
      </a:accent1>
      <a:accent2>
        <a:srgbClr val="5C6F7B"/>
      </a:accent2>
      <a:accent3>
        <a:srgbClr val="0F6292"/>
      </a:accent3>
      <a:accent4>
        <a:srgbClr val="F9E17B"/>
      </a:accent4>
      <a:accent5>
        <a:srgbClr val="A5A5A5"/>
      </a:accent5>
      <a:accent6>
        <a:srgbClr val="DFE775"/>
      </a:accent6>
      <a:hlink>
        <a:srgbClr val="C2CD23"/>
      </a:hlink>
      <a:folHlink>
        <a:srgbClr val="5C6F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C2CD23"/>
      </a:accent1>
      <a:accent2>
        <a:srgbClr val="5C6F7B"/>
      </a:accent2>
      <a:accent3>
        <a:srgbClr val="0F6292"/>
      </a:accent3>
      <a:accent4>
        <a:srgbClr val="F9E17B"/>
      </a:accent4>
      <a:accent5>
        <a:srgbClr val="A5A5A5"/>
      </a:accent5>
      <a:accent6>
        <a:srgbClr val="DFE775"/>
      </a:accent6>
      <a:hlink>
        <a:srgbClr val="C2CD23"/>
      </a:hlink>
      <a:folHlink>
        <a:srgbClr val="5C6F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C2CD23"/>
      </a:accent1>
      <a:accent2>
        <a:srgbClr val="5C6F7B"/>
      </a:accent2>
      <a:accent3>
        <a:srgbClr val="0F6292"/>
      </a:accent3>
      <a:accent4>
        <a:srgbClr val="F9E17B"/>
      </a:accent4>
      <a:accent5>
        <a:srgbClr val="A5A5A5"/>
      </a:accent5>
      <a:accent6>
        <a:srgbClr val="DFE775"/>
      </a:accent6>
      <a:hlink>
        <a:srgbClr val="C2CD23"/>
      </a:hlink>
      <a:folHlink>
        <a:srgbClr val="5C6F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Cover Master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C2CD23"/>
      </a:accent1>
      <a:accent2>
        <a:srgbClr val="5C6F7B"/>
      </a:accent2>
      <a:accent3>
        <a:srgbClr val="0F6292"/>
      </a:accent3>
      <a:accent4>
        <a:srgbClr val="F9E17B"/>
      </a:accent4>
      <a:accent5>
        <a:srgbClr val="A5A5A5"/>
      </a:accent5>
      <a:accent6>
        <a:srgbClr val="DFE775"/>
      </a:accent6>
      <a:hlink>
        <a:srgbClr val="C2CD23"/>
      </a:hlink>
      <a:folHlink>
        <a:srgbClr val="5C6F7B"/>
      </a:folHlink>
    </a:clrScheme>
    <a:fontScheme name="Str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36735</TotalTime>
  <Words>342</Words>
  <Application>Microsoft Office PowerPoint</Application>
  <PresentationFormat>On-screen Show (4:3)</PresentationFormat>
  <Paragraphs>134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2_Cover Master</vt:lpstr>
      <vt:lpstr>3_inside page</vt:lpstr>
      <vt:lpstr>blank</vt:lpstr>
      <vt:lpstr>Custom Design</vt:lpstr>
      <vt:lpstr>4_Cover Master</vt:lpstr>
      <vt:lpstr>PowerPoint Presentation</vt:lpstr>
      <vt:lpstr>Agenda</vt:lpstr>
      <vt:lpstr>Roles and Capabilities</vt:lpstr>
      <vt:lpstr>RCA View Permissions</vt:lpstr>
      <vt:lpstr>Types and Groups</vt:lpstr>
      <vt:lpstr>Actions</vt:lpstr>
      <vt:lpstr>Sologic Contacts and Information</vt:lpstr>
    </vt:vector>
  </TitlesOfParts>
  <Company>Apollo Associated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Day Practitioner Training</dc:title>
  <dc:creator>Chris Eckert</dc:creator>
  <cp:lastModifiedBy>Jon Boisoneau</cp:lastModifiedBy>
  <cp:revision>624</cp:revision>
  <cp:lastPrinted>2013-11-06T18:26:25Z</cp:lastPrinted>
  <dcterms:created xsi:type="dcterms:W3CDTF">2011-07-27T21:56:30Z</dcterms:created>
  <dcterms:modified xsi:type="dcterms:W3CDTF">2018-08-14T18:11:37Z</dcterms:modified>
</cp:coreProperties>
</file>